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6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1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4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30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0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8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91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3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6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8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6D29-FEBC-41BD-8CF9-44D4B9F7C4D1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9861-20ED-4D54-A608-7A26A6AABB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34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3dview.cdpp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dview.cdpp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3DVIEW_li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051560"/>
            <a:ext cx="8922340" cy="38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95750" y="3655616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chemeClr val="accent6">
                    <a:lumMod val="75000"/>
                  </a:schemeClr>
                </a:solidFill>
              </a:rPr>
              <a:t>A short </a:t>
            </a:r>
            <a:r>
              <a:rPr lang="fr-FR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heliospheric</a:t>
            </a:r>
            <a:r>
              <a:rPr lang="fr-FR" sz="4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demo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011930" y="5202238"/>
            <a:ext cx="56159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Vincent Génot and the CDPP/3DView team</a:t>
            </a:r>
          </a:p>
          <a:p>
            <a:r>
              <a:rPr lang="fr-FR" i="1" dirty="0" smtClean="0"/>
              <a:t>Ecole des Houches / Solar Orbiter </a:t>
            </a:r>
          </a:p>
          <a:p>
            <a:r>
              <a:rPr lang="fr-FR" i="1" dirty="0" smtClean="0"/>
              <a:t>April 2021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696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150" y="174625"/>
            <a:ext cx="10515600" cy="1325563"/>
          </a:xfrm>
        </p:spPr>
        <p:txBody>
          <a:bodyPr/>
          <a:lstStyle/>
          <a:p>
            <a:r>
              <a:rPr lang="fr-FR" dirty="0" smtClean="0"/>
              <a:t>Data mining / </a:t>
            </a:r>
            <a:r>
              <a:rPr lang="fr-FR" dirty="0" err="1" smtClean="0"/>
              <a:t>conditional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" y="1233488"/>
            <a:ext cx="6288600" cy="5140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3886038"/>
            <a:ext cx="4753638" cy="23244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1390" y="4031734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s_SO</a:t>
            </a:r>
            <a:r>
              <a:rPr lang="fr-FR" i="1" baseline="-25000" dirty="0" smtClean="0"/>
              <a:t> </a:t>
            </a:r>
            <a:r>
              <a:rPr lang="fr-FR" i="1" dirty="0" smtClean="0"/>
              <a:t>–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s_Bepi</a:t>
            </a:r>
            <a:r>
              <a:rPr lang="fr-FR" dirty="0" smtClean="0"/>
              <a:t>|&lt;3°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480060" y="5209322"/>
            <a:ext cx="662940" cy="250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143000" y="5334625"/>
            <a:ext cx="56625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200900" y="3048074"/>
            <a:ext cx="192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Edit the time table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7972712" y="3417406"/>
            <a:ext cx="0" cy="1106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200900" y="1534471"/>
            <a:ext cx="423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Name and </a:t>
            </a:r>
            <a:r>
              <a:rPr lang="fr-FR" dirty="0" err="1" smtClean="0"/>
              <a:t>save</a:t>
            </a:r>
            <a:r>
              <a:rPr lang="fr-FR" dirty="0" smtClean="0"/>
              <a:t> the ‘</a:t>
            </a:r>
            <a:r>
              <a:rPr lang="fr-FR" dirty="0" err="1" smtClean="0"/>
              <a:t>request</a:t>
            </a:r>
            <a:r>
              <a:rPr lang="fr-FR" dirty="0" smtClean="0"/>
              <a:t>’ for future use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18" idx="1"/>
          </p:cNvCxnSpPr>
          <p:nvPr/>
        </p:nvCxnSpPr>
        <p:spPr>
          <a:xfrm flipH="1">
            <a:off x="1585528" y="1719137"/>
            <a:ext cx="5615372" cy="48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8" idx="1"/>
          </p:cNvCxnSpPr>
          <p:nvPr/>
        </p:nvCxnSpPr>
        <p:spPr>
          <a:xfrm flipH="1">
            <a:off x="1781176" y="1719137"/>
            <a:ext cx="5419724" cy="3490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36" y="599648"/>
            <a:ext cx="8078327" cy="61159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050" y="3335893"/>
            <a:ext cx="3826205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Time intervals of the magnetic alignments between </a:t>
            </a:r>
            <a:r>
              <a:rPr lang="en-US" sz="2000" dirty="0" err="1"/>
              <a:t>BepiColombo</a:t>
            </a:r>
            <a:r>
              <a:rPr lang="en-US" sz="2000" dirty="0"/>
              <a:t> and Solar Orbiter for Feb. 2020 - Dec. 2025 with </a:t>
            </a:r>
            <a:r>
              <a:rPr lang="en-US" sz="2000" dirty="0" err="1"/>
              <a:t>u</a:t>
            </a:r>
            <a:r>
              <a:rPr lang="en-US" sz="2000" baseline="-25000" dirty="0" err="1"/>
              <a:t>SW</a:t>
            </a:r>
            <a:r>
              <a:rPr lang="en-US" sz="2000" dirty="0"/>
              <a:t>=450 km/s obtained with AMDA data mining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438150" y="762000"/>
            <a:ext cx="14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Default </a:t>
            </a:r>
            <a:r>
              <a:rPr lang="fr-FR" dirty="0" err="1" smtClean="0"/>
              <a:t>name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826" y="5274885"/>
            <a:ext cx="198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Change the </a:t>
            </a:r>
            <a:r>
              <a:rPr lang="fr-FR" dirty="0" err="1" smtClean="0"/>
              <a:t>defaut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r>
              <a:rPr lang="fr-FR" dirty="0" smtClean="0"/>
              <a:t> and Save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135163" y="946666"/>
            <a:ext cx="197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day</a:t>
            </a:r>
            <a:r>
              <a:rPr lang="fr-FR" dirty="0" smtClean="0"/>
              <a:t>/</a:t>
            </a:r>
            <a:r>
              <a:rPr lang="fr-FR" dirty="0" err="1" smtClean="0"/>
              <a:t>hour</a:t>
            </a:r>
            <a:r>
              <a:rPr lang="fr-FR" dirty="0" smtClean="0"/>
              <a:t>/min/sec </a:t>
            </a:r>
            <a:r>
              <a:rPr lang="fr-FR" dirty="0" err="1" smtClean="0"/>
              <a:t>can</a:t>
            </a:r>
            <a:r>
              <a:rPr lang="fr-FR" dirty="0" smtClean="0"/>
              <a:t> be 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1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3" y="1251236"/>
            <a:ext cx="5458587" cy="36866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74" y="3499437"/>
            <a:ext cx="7754432" cy="32961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51236"/>
            <a:ext cx="5932617" cy="215378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9022" y="102047"/>
            <a:ext cx="12112978" cy="132556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Solar Orbiter / PSP « Parker » </a:t>
            </a:r>
            <a:r>
              <a:rPr lang="fr-FR" sz="3200" dirty="0" err="1" smtClean="0"/>
              <a:t>conjunction</a:t>
            </a:r>
            <a:r>
              <a:rPr lang="fr-FR" sz="3200" dirty="0" smtClean="0"/>
              <a:t> (</a:t>
            </a:r>
            <a:r>
              <a:rPr lang="fr-FR" sz="3200" dirty="0" err="1" smtClean="0"/>
              <a:t>u</a:t>
            </a:r>
            <a:r>
              <a:rPr lang="fr-FR" sz="3200" baseline="-25000" dirty="0" err="1" smtClean="0"/>
              <a:t>SW</a:t>
            </a:r>
            <a:r>
              <a:rPr lang="fr-FR" sz="3200" dirty="0" smtClean="0"/>
              <a:t>=450 km/s)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6797890" y="1640959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s_SO</a:t>
            </a:r>
            <a:r>
              <a:rPr lang="fr-FR" i="1" baseline="-25000" dirty="0" smtClean="0"/>
              <a:t> </a:t>
            </a:r>
            <a:r>
              <a:rPr lang="fr-FR" i="1" dirty="0" smtClean="0"/>
              <a:t>–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s_Bepi</a:t>
            </a:r>
            <a:r>
              <a:rPr lang="fr-FR" dirty="0" smtClean="0"/>
              <a:t>|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97890" y="21536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s_SO</a:t>
            </a:r>
            <a:r>
              <a:rPr lang="fr-FR" i="1" baseline="-25000" dirty="0" smtClean="0"/>
              <a:t> </a:t>
            </a:r>
            <a:r>
              <a:rPr lang="fr-FR" i="1" dirty="0" smtClean="0"/>
              <a:t>–</a:t>
            </a:r>
            <a:r>
              <a:rPr lang="el-GR" i="1" dirty="0" smtClean="0"/>
              <a:t>Φ</a:t>
            </a:r>
            <a:r>
              <a:rPr lang="fr-FR" i="1" baseline="-25000" dirty="0" err="1" smtClean="0"/>
              <a:t>s_PSP</a:t>
            </a:r>
            <a:r>
              <a:rPr lang="fr-FR" dirty="0" smtClean="0"/>
              <a:t>|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9549680" y="1548626"/>
            <a:ext cx="0" cy="147271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549680" y="203519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28°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58437" y="48455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16360" y="4576241"/>
            <a:ext cx="29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422003" y="4706063"/>
            <a:ext cx="29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030798" y="52149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28°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000463" y="5214924"/>
            <a:ext cx="256278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892676" y="3631962"/>
            <a:ext cx="224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 : radial </a:t>
            </a:r>
            <a:r>
              <a:rPr lang="fr-FR" i="1" dirty="0" err="1" smtClean="0"/>
              <a:t>footprints</a:t>
            </a:r>
            <a:endParaRPr lang="fr-FR" i="1" dirty="0" smtClean="0"/>
          </a:p>
          <a:p>
            <a:r>
              <a:rPr lang="fr-FR" dirty="0"/>
              <a:t>x</a:t>
            </a:r>
            <a:r>
              <a:rPr lang="fr-FR" i="1" dirty="0" smtClean="0"/>
              <a:t>: </a:t>
            </a:r>
            <a:r>
              <a:rPr lang="fr-FR" i="1" dirty="0" err="1"/>
              <a:t>m</a:t>
            </a:r>
            <a:r>
              <a:rPr lang="fr-FR" i="1" dirty="0" err="1" smtClean="0"/>
              <a:t>agnetic</a:t>
            </a:r>
            <a:r>
              <a:rPr lang="fr-FR" i="1" dirty="0" smtClean="0"/>
              <a:t> </a:t>
            </a:r>
            <a:r>
              <a:rPr lang="fr-FR" i="1" dirty="0" err="1" smtClean="0"/>
              <a:t>footprints</a:t>
            </a:r>
            <a:endParaRPr lang="fr-FR" i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24" y="3736030"/>
            <a:ext cx="114316" cy="15242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199174" y="4152586"/>
            <a:ext cx="294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PSP/SO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conjunction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15" idx="0"/>
          </p:cNvCxnSpPr>
          <p:nvPr/>
        </p:nvCxnSpPr>
        <p:spPr>
          <a:xfrm flipV="1">
            <a:off x="7568892" y="3152093"/>
            <a:ext cx="1976893" cy="155397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1344343" y="3194713"/>
            <a:ext cx="7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MDA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796723" y="6195730"/>
            <a:ext cx="9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3DView</a:t>
            </a:r>
            <a:endParaRPr lang="fr-FR" dirty="0"/>
          </a:p>
        </p:txBody>
      </p:sp>
      <p:pic>
        <p:nvPicPr>
          <p:cNvPr id="23" name="Picture 4" descr="Logo3DVIEW_little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7" y="5762810"/>
            <a:ext cx="1687909" cy="7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9717" y="6488668"/>
            <a:ext cx="35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</a:t>
            </a:r>
            <a:r>
              <a:rPr lang="fr-FR" dirty="0" err="1" smtClean="0"/>
              <a:t>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/>
              <a:t> </a:t>
            </a:r>
            <a:r>
              <a:rPr lang="fr-FR" dirty="0">
                <a:hlinkClick r:id="rId7"/>
              </a:rPr>
              <a:t>http://3dview.cdpp.eu</a:t>
            </a:r>
            <a:r>
              <a:rPr lang="fr-FR" dirty="0" smtClean="0">
                <a:hlinkClick r:id="rId7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6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Display Solar Orbiter, Parker Solar Probe and </a:t>
            </a:r>
            <a:r>
              <a:rPr lang="fr-FR" dirty="0" err="1" smtClean="0"/>
              <a:t>BepiColombo</a:t>
            </a:r>
            <a:r>
              <a:rPr lang="fr-FR" dirty="0" smtClean="0"/>
              <a:t> </a:t>
            </a:r>
            <a:r>
              <a:rPr lang="fr-FR" dirty="0" err="1" smtClean="0"/>
              <a:t>trajectories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r>
              <a:rPr lang="fr-FR" dirty="0" smtClean="0"/>
              <a:t>, Venus, Mercury and Mars</a:t>
            </a:r>
          </a:p>
          <a:p>
            <a:r>
              <a:rPr lang="fr-FR" dirty="0" smtClean="0"/>
              <a:t>3D </a:t>
            </a:r>
            <a:r>
              <a:rPr lang="fr-FR" dirty="0" err="1" smtClean="0"/>
              <a:t>view</a:t>
            </a:r>
            <a:r>
              <a:rPr lang="fr-FR" dirty="0" smtClean="0"/>
              <a:t> + </a:t>
            </a:r>
            <a:r>
              <a:rPr lang="fr-FR" dirty="0" err="1" smtClean="0"/>
              <a:t>lon</a:t>
            </a:r>
            <a:r>
              <a:rPr lang="fr-FR" dirty="0" smtClean="0"/>
              <a:t>/</a:t>
            </a:r>
            <a:r>
              <a:rPr lang="fr-FR" dirty="0" err="1" smtClean="0"/>
              <a:t>lat</a:t>
            </a:r>
            <a:r>
              <a:rPr lang="fr-FR" dirty="0" smtClean="0"/>
              <a:t> display</a:t>
            </a:r>
          </a:p>
          <a:p>
            <a:r>
              <a:rPr lang="fr-FR" dirty="0" smtClean="0"/>
              <a:t>Parker </a:t>
            </a:r>
            <a:r>
              <a:rPr lang="fr-FR" dirty="0" err="1" smtClean="0"/>
              <a:t>field</a:t>
            </a:r>
            <a:r>
              <a:rPr lang="fr-FR" dirty="0" smtClean="0"/>
              <a:t> line </a:t>
            </a:r>
            <a:r>
              <a:rPr lang="fr-FR" dirty="0" err="1" smtClean="0"/>
              <a:t>tracing</a:t>
            </a:r>
            <a:endParaRPr lang="fr-FR" dirty="0" smtClean="0"/>
          </a:p>
          <a:p>
            <a:r>
              <a:rPr lang="fr-FR" dirty="0" err="1" smtClean="0"/>
              <a:t>Connect-tool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r>
              <a:rPr lang="fr-FR" dirty="0" smtClean="0"/>
              <a:t> for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connectivity</a:t>
            </a:r>
            <a:endParaRPr lang="fr-FR" dirty="0" smtClean="0"/>
          </a:p>
          <a:p>
            <a:r>
              <a:rPr lang="fr-FR" dirty="0" smtClean="0"/>
              <a:t>Instrument FOV</a:t>
            </a:r>
          </a:p>
          <a:p>
            <a:endParaRPr lang="fr-FR" dirty="0"/>
          </a:p>
          <a:p>
            <a:r>
              <a:rPr lang="fr-FR" dirty="0" smtClean="0">
                <a:hlinkClick r:id="rId2"/>
              </a:rPr>
              <a:t>http://3dview.cdpp.eu/</a:t>
            </a:r>
            <a:r>
              <a:rPr lang="fr-FR" dirty="0" smtClean="0"/>
              <a:t> </a:t>
            </a:r>
          </a:p>
        </p:txBody>
      </p:sp>
      <p:pic>
        <p:nvPicPr>
          <p:cNvPr id="4" name="Picture 4" descr="Logo3DVIEW_li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34" y="115888"/>
            <a:ext cx="1586452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Setting the </a:t>
            </a:r>
            <a:r>
              <a:rPr lang="fr-FR" dirty="0" err="1" smtClean="0"/>
              <a:t>scene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 desktop bar: File/New </a:t>
            </a:r>
            <a:r>
              <a:rPr lang="fr-FR" dirty="0" err="1" smtClean="0"/>
              <a:t>scene</a:t>
            </a:r>
            <a:endParaRPr lang="fr-FR" dirty="0" smtClean="0"/>
          </a:p>
          <a:p>
            <a:r>
              <a:rPr lang="fr-FR" dirty="0" smtClean="0"/>
              <a:t>In « </a:t>
            </a:r>
            <a:r>
              <a:rPr lang="fr-FR" dirty="0" err="1" smtClean="0"/>
              <a:t>scene</a:t>
            </a:r>
            <a:r>
              <a:rPr lang="fr-FR" dirty="0" smtClean="0"/>
              <a:t> 1 » </a:t>
            </a:r>
            <a:r>
              <a:rPr lang="fr-FR" dirty="0" err="1" smtClean="0"/>
              <a:t>window</a:t>
            </a:r>
            <a:r>
              <a:rPr lang="fr-FR" dirty="0" smtClean="0"/>
              <a:t>: Manage </a:t>
            </a:r>
            <a:r>
              <a:rPr lang="fr-FR" dirty="0" err="1" smtClean="0"/>
              <a:t>scene</a:t>
            </a:r>
            <a:endParaRPr lang="fr-FR" dirty="0" smtClean="0"/>
          </a:p>
          <a:p>
            <a:r>
              <a:rPr lang="fr-FR" dirty="0" smtClean="0"/>
              <a:t>In Manage </a:t>
            </a:r>
            <a:r>
              <a:rPr lang="fr-FR" dirty="0" err="1" smtClean="0"/>
              <a:t>scene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leave</a:t>
            </a:r>
            <a:r>
              <a:rPr lang="fr-FR" dirty="0" smtClean="0"/>
              <a:t> the dates as </a:t>
            </a:r>
            <a:r>
              <a:rPr lang="fr-FR" dirty="0" err="1" smtClean="0"/>
              <a:t>they</a:t>
            </a:r>
            <a:r>
              <a:rPr lang="fr-FR" dirty="0" smtClean="0"/>
              <a:t> are</a:t>
            </a:r>
          </a:p>
          <a:p>
            <a:pPr lvl="1"/>
            <a:r>
              <a:rPr lang="fr-FR" dirty="0" err="1" smtClean="0"/>
              <a:t>Add</a:t>
            </a:r>
            <a:r>
              <a:rPr lang="fr-FR" dirty="0" smtClean="0"/>
              <a:t> SO, PSP, </a:t>
            </a:r>
            <a:r>
              <a:rPr lang="fr-FR" dirty="0" err="1" smtClean="0"/>
              <a:t>Bepi</a:t>
            </a:r>
            <a:endParaRPr lang="fr-FR" dirty="0" smtClean="0"/>
          </a:p>
          <a:p>
            <a:pPr lvl="1"/>
            <a:r>
              <a:rPr lang="fr-FR" dirty="0" smtClean="0"/>
              <a:t>Change the </a:t>
            </a:r>
            <a:r>
              <a:rPr lang="fr-FR" dirty="0" err="1" smtClean="0"/>
              <a:t>coordinate</a:t>
            </a:r>
            <a:r>
              <a:rPr lang="fr-FR" dirty="0" smtClean="0"/>
              <a:t> system to HEE</a:t>
            </a:r>
          </a:p>
          <a:p>
            <a:pPr lvl="1"/>
            <a:r>
              <a:rPr lang="fr-FR" dirty="0" smtClean="0"/>
              <a:t>In « Natural bodies »: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planets</a:t>
            </a:r>
            <a:endParaRPr lang="fr-FR" dirty="0" smtClean="0"/>
          </a:p>
          <a:p>
            <a:pPr lvl="1"/>
            <a:r>
              <a:rPr lang="fr-FR" dirty="0" smtClean="0"/>
              <a:t>Click ok</a:t>
            </a:r>
          </a:p>
          <a:p>
            <a:r>
              <a:rPr lang="fr-FR" dirty="0" smtClean="0"/>
              <a:t>In Camera: click 2DView</a:t>
            </a:r>
          </a:p>
          <a:p>
            <a:r>
              <a:rPr lang="fr-FR" dirty="0" smtClean="0"/>
              <a:t>In the 2D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: click Camera and </a:t>
            </a:r>
            <a:r>
              <a:rPr lang="fr-FR" dirty="0" err="1" smtClean="0"/>
              <a:t>choose</a:t>
            </a:r>
            <a:r>
              <a:rPr lang="fr-FR" dirty="0" smtClean="0"/>
              <a:t> Projection&gt;</a:t>
            </a:r>
            <a:r>
              <a:rPr lang="fr-FR" dirty="0" err="1" smtClean="0"/>
              <a:t>cylindrical</a:t>
            </a:r>
            <a:endParaRPr lang="fr-FR" dirty="0"/>
          </a:p>
        </p:txBody>
      </p:sp>
      <p:pic>
        <p:nvPicPr>
          <p:cNvPr id="4" name="Picture 4" descr="Logo3DVIEW_li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34" y="115888"/>
            <a:ext cx="1586452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Add</a:t>
            </a:r>
            <a:r>
              <a:rPr lang="fr-FR" dirty="0" smtClean="0"/>
              <a:t> more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48685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the « </a:t>
            </a:r>
            <a:r>
              <a:rPr lang="fr-FR" dirty="0" err="1" smtClean="0"/>
              <a:t>scene</a:t>
            </a:r>
            <a:r>
              <a:rPr lang="fr-FR" dirty="0" smtClean="0"/>
              <a:t> 1 » </a:t>
            </a:r>
            <a:r>
              <a:rPr lang="fr-FR" dirty="0" err="1" smtClean="0"/>
              <a:t>window</a:t>
            </a:r>
            <a:r>
              <a:rPr lang="fr-FR" dirty="0" smtClean="0"/>
              <a:t>: click Science/</a:t>
            </a:r>
            <a:r>
              <a:rPr lang="fr-FR" dirty="0" err="1" smtClean="0"/>
              <a:t>Models</a:t>
            </a:r>
            <a:endParaRPr lang="fr-FR" dirty="0" smtClean="0"/>
          </a:p>
          <a:p>
            <a:r>
              <a:rPr lang="fr-FR" dirty="0" smtClean="0"/>
              <a:t>In the « </a:t>
            </a:r>
            <a:r>
              <a:rPr lang="fr-FR" dirty="0" err="1" smtClean="0"/>
              <a:t>models</a:t>
            </a:r>
            <a:r>
              <a:rPr lang="fr-FR" dirty="0" smtClean="0"/>
              <a:t> » </a:t>
            </a:r>
            <a:r>
              <a:rPr lang="fr-FR" dirty="0" err="1" smtClean="0"/>
              <a:t>window</a:t>
            </a:r>
            <a:r>
              <a:rPr lang="fr-FR" dirty="0" smtClean="0"/>
              <a:t>: Sun/</a:t>
            </a:r>
            <a:r>
              <a:rPr lang="fr-FR" dirty="0" err="1" smtClean="0"/>
              <a:t>Specific</a:t>
            </a:r>
            <a:r>
              <a:rPr lang="fr-FR" dirty="0" smtClean="0"/>
              <a:t>/Parker spiral</a:t>
            </a:r>
          </a:p>
          <a:p>
            <a:r>
              <a:rPr lang="fr-FR" dirty="0" smtClean="0"/>
              <a:t>Click « 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/ </a:t>
            </a:r>
            <a:r>
              <a:rPr lang="fr-FR" i="1" dirty="0" err="1" smtClean="0"/>
              <a:t>choose</a:t>
            </a:r>
            <a:r>
              <a:rPr lang="fr-FR" i="1" dirty="0" smtClean="0"/>
              <a:t> </a:t>
            </a:r>
            <a:r>
              <a:rPr lang="fr-FR" i="1" dirty="0" err="1" smtClean="0"/>
              <a:t>your</a:t>
            </a:r>
            <a:r>
              <a:rPr lang="fr-FR" i="1" dirty="0" smtClean="0"/>
              <a:t> </a:t>
            </a:r>
            <a:r>
              <a:rPr lang="fr-FR" i="1" dirty="0" err="1" smtClean="0"/>
              <a:t>spacecraft</a:t>
            </a:r>
            <a:r>
              <a:rPr lang="fr-FR" dirty="0" smtClean="0"/>
              <a:t> »</a:t>
            </a:r>
          </a:p>
          <a:p>
            <a:r>
              <a:rPr lang="fr-FR" dirty="0" err="1" smtClean="0"/>
              <a:t>Adjust</a:t>
            </a:r>
            <a:r>
              <a:rPr lang="fr-FR" dirty="0" smtClean="0"/>
              <a:t> the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how the line changes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velocity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177541"/>
            <a:ext cx="8460099" cy="3698696"/>
          </a:xfrm>
          <a:prstGeom prst="rect">
            <a:avLst/>
          </a:prstGeom>
        </p:spPr>
      </p:pic>
      <p:pic>
        <p:nvPicPr>
          <p:cNvPr id="5" name="Picture 4" descr="Logo3DVIEW_li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34" y="115888"/>
            <a:ext cx="1586452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And </a:t>
            </a:r>
            <a:r>
              <a:rPr lang="fr-FR" dirty="0" err="1" smtClean="0"/>
              <a:t>again</a:t>
            </a:r>
            <a:r>
              <a:rPr lang="fr-FR" dirty="0" smtClean="0"/>
              <a:t> more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6195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Add</a:t>
            </a:r>
            <a:r>
              <a:rPr lang="fr-FR" dirty="0" smtClean="0"/>
              <a:t> « </a:t>
            </a:r>
            <a:r>
              <a:rPr lang="fr-FR" dirty="0" err="1" smtClean="0"/>
              <a:t>Connect-tool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 » in the Science menu;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time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radial </a:t>
            </a:r>
            <a:r>
              <a:rPr lang="fr-FR" dirty="0" err="1" smtClean="0"/>
              <a:t>footprints</a:t>
            </a:r>
            <a:r>
              <a:rPr lang="fr-FR" dirty="0" smtClean="0"/>
              <a:t> match in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(</a:t>
            </a:r>
            <a:r>
              <a:rPr lang="fr-FR" dirty="0" err="1" smtClean="0"/>
              <a:t>that’s</a:t>
            </a:r>
            <a:r>
              <a:rPr lang="fr-FR" dirty="0" smtClean="0"/>
              <a:t> good !)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footprints</a:t>
            </a:r>
            <a:r>
              <a:rPr lang="fr-FR" dirty="0" smtClean="0"/>
              <a:t> do not match; </a:t>
            </a:r>
            <a:r>
              <a:rPr lang="fr-FR" dirty="0" err="1" smtClean="0"/>
              <a:t>guess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31" y="3131821"/>
            <a:ext cx="5288913" cy="37261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73" y="3817620"/>
            <a:ext cx="2781887" cy="289179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46370" y="5086350"/>
            <a:ext cx="262890" cy="177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240655" y="4806316"/>
            <a:ext cx="262890" cy="177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406390" y="2914650"/>
            <a:ext cx="982980" cy="1794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Logo3DVIEW_li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34" y="115888"/>
            <a:ext cx="1586452" cy="6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2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Finaly</a:t>
            </a:r>
            <a:r>
              <a:rPr lang="fr-FR" dirty="0" smtClean="0"/>
              <a:t>, instrument FOV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Options / </a:t>
            </a:r>
            <a:r>
              <a:rPr lang="fr-FR" dirty="0" err="1" smtClean="0"/>
              <a:t>View</a:t>
            </a:r>
            <a:r>
              <a:rPr lang="fr-FR" dirty="0" smtClean="0"/>
              <a:t> instrument FOV</a:t>
            </a:r>
          </a:p>
          <a:p>
            <a:r>
              <a:rPr lang="fr-FR" dirty="0" smtClean="0"/>
              <a:t>PSP: WISPR-in, WISPR-out; SO: METIS (</a:t>
            </a:r>
            <a:r>
              <a:rPr lang="fr-FR" sz="2000" i="1" dirty="0" smtClean="0"/>
              <a:t>SO FOV values must </a:t>
            </a:r>
            <a:r>
              <a:rPr lang="fr-FR" sz="2000" i="1" dirty="0" err="1" smtClean="0"/>
              <a:t>still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be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validated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4" y="2889668"/>
            <a:ext cx="5591245" cy="39375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280410"/>
            <a:ext cx="6034621" cy="30893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200" y="328041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WISPR-in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0600" y="498729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WISPR-out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32248" y="364474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METIS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AMDA use case #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Not </a:t>
            </a:r>
            <a:r>
              <a:rPr lang="fr-FR" b="1" dirty="0" err="1" smtClean="0"/>
              <a:t>done</a:t>
            </a:r>
            <a:r>
              <a:rPr lang="fr-FR" b="1" dirty="0" smtClean="0"/>
              <a:t> last Tuesday; the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checked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3DView and AMDA</a:t>
            </a:r>
          </a:p>
          <a:p>
            <a:r>
              <a:rPr lang="fr-FR" dirty="0" smtClean="0"/>
              <a:t>Objectives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Find</a:t>
            </a:r>
            <a:r>
              <a:rPr lang="fr-FR" dirty="0" smtClean="0"/>
              <a:t> orbital </a:t>
            </a:r>
            <a:r>
              <a:rPr lang="fr-FR" dirty="0" err="1" smtClean="0"/>
              <a:t>conjunctions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Solar Orbiter, </a:t>
            </a:r>
            <a:r>
              <a:rPr lang="fr-FR" dirty="0" err="1" smtClean="0"/>
              <a:t>BepiColombo</a:t>
            </a:r>
            <a:r>
              <a:rPr lang="fr-FR" dirty="0" smtClean="0"/>
              <a:t> and PSP</a:t>
            </a:r>
          </a:p>
          <a:p>
            <a:pPr lvl="1"/>
            <a:r>
              <a:rPr lang="fr-FR" dirty="0" err="1" smtClean="0"/>
              <a:t>Construct</a:t>
            </a:r>
            <a:r>
              <a:rPr lang="fr-FR" dirty="0" smtClean="0"/>
              <a:t> and manage a catalogue of </a:t>
            </a:r>
            <a:r>
              <a:rPr lang="fr-FR" dirty="0" err="1" smtClean="0"/>
              <a:t>events</a:t>
            </a:r>
            <a:endParaRPr lang="fr-FR" dirty="0" smtClean="0"/>
          </a:p>
          <a:p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for the </a:t>
            </a:r>
            <a:r>
              <a:rPr lang="fr-FR" dirty="0" err="1" smtClean="0"/>
              <a:t>BepiCoordObs</a:t>
            </a:r>
            <a:r>
              <a:rPr lang="fr-FR" dirty="0" smtClean="0"/>
              <a:t> group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i="1" dirty="0" err="1" smtClean="0"/>
              <a:t>Hadid</a:t>
            </a:r>
            <a:r>
              <a:rPr lang="fr-FR" i="1" dirty="0" smtClean="0"/>
              <a:t> et al.</a:t>
            </a:r>
            <a:r>
              <a:rPr lang="fr-FR" dirty="0" smtClean="0"/>
              <a:t>, in </a:t>
            </a:r>
            <a:r>
              <a:rPr lang="fr-FR" dirty="0" err="1" smtClean="0"/>
              <a:t>preparation</a:t>
            </a:r>
            <a:r>
              <a:rPr lang="fr-FR" dirty="0" smtClean="0"/>
              <a:t> for </a:t>
            </a:r>
            <a:r>
              <a:rPr lang="fr-FR" i="1" dirty="0" err="1" smtClean="0"/>
              <a:t>Frontiers</a:t>
            </a:r>
            <a:r>
              <a:rPr lang="fr-FR" i="1" dirty="0" smtClean="0"/>
              <a:t> in </a:t>
            </a:r>
            <a:r>
              <a:rPr lang="fr-FR" i="1" dirty="0" err="1" smtClean="0"/>
              <a:t>Astronomy</a:t>
            </a:r>
            <a:r>
              <a:rPr lang="fr-FR" i="1" dirty="0" smtClean="0"/>
              <a:t> &amp; </a:t>
            </a:r>
            <a:r>
              <a:rPr lang="fr-FR" i="1" dirty="0" err="1" smtClean="0"/>
              <a:t>Space</a:t>
            </a:r>
            <a:r>
              <a:rPr lang="fr-FR" i="1" dirty="0" smtClean="0"/>
              <a:t> Sciences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46" y="4237844"/>
            <a:ext cx="1382938" cy="19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footprints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86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“Magnetic alignments” </a:t>
            </a:r>
            <a:r>
              <a:rPr lang="en-US" dirty="0"/>
              <a:t>between 2 or more bodies, i.e. when the footprints of </a:t>
            </a:r>
            <a:r>
              <a:rPr lang="en-US" dirty="0" smtClean="0"/>
              <a:t>Parker field </a:t>
            </a:r>
            <a:r>
              <a:rPr lang="en-US" dirty="0"/>
              <a:t>lines passing through the bodies </a:t>
            </a:r>
            <a:r>
              <a:rPr lang="en-US" dirty="0" smtClean="0"/>
              <a:t>are in a latitude/longitude neighborhood at </a:t>
            </a:r>
            <a:r>
              <a:rPr lang="fr-FR" dirty="0" smtClean="0"/>
              <a:t>the </a:t>
            </a:r>
            <a:r>
              <a:rPr lang="fr-FR" dirty="0"/>
              <a:t>source </a:t>
            </a:r>
            <a:r>
              <a:rPr lang="fr-FR" dirty="0" smtClean="0"/>
              <a:t>surface of the Sun</a:t>
            </a:r>
          </a:p>
          <a:p>
            <a:r>
              <a:rPr lang="fr-FR" dirty="0" smtClean="0"/>
              <a:t>The longitude of the </a:t>
            </a:r>
            <a:r>
              <a:rPr lang="fr-FR" dirty="0" err="1" smtClean="0"/>
              <a:t>footpoint</a:t>
            </a:r>
            <a:r>
              <a:rPr lang="fr-FR" dirty="0" smtClean="0"/>
              <a:t> </a:t>
            </a:r>
            <a:r>
              <a:rPr lang="el-GR" i="1" dirty="0" smtClean="0"/>
              <a:t>Φ</a:t>
            </a:r>
            <a:r>
              <a:rPr lang="fr-FR" i="1" baseline="-25000" dirty="0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by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el-GR" i="1" dirty="0" smtClean="0"/>
              <a:t>Φ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/>
              <a:t>) is the spacecraft heliocentric longitude at distance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Ω = 2</a:t>
            </a:r>
            <a:r>
              <a:rPr lang="el-GR" dirty="0" smtClean="0"/>
              <a:t>π</a:t>
            </a:r>
            <a:r>
              <a:rPr lang="en-US" dirty="0" smtClean="0"/>
              <a:t>/25.38days</a:t>
            </a:r>
          </a:p>
          <a:p>
            <a:pPr lvl="1"/>
            <a:r>
              <a:rPr lang="fr-FR" i="1" dirty="0" err="1" smtClean="0"/>
              <a:t>Rs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/>
              <a:t>2.5 </a:t>
            </a:r>
            <a:r>
              <a:rPr lang="fr-FR" dirty="0" err="1" smtClean="0"/>
              <a:t>R</a:t>
            </a:r>
            <a:r>
              <a:rPr lang="fr-FR" baseline="-25000" dirty="0" err="1" smtClean="0"/>
              <a:t>sun</a:t>
            </a:r>
            <a:endParaRPr lang="fr-FR" baseline="-25000" dirty="0" smtClean="0"/>
          </a:p>
          <a:p>
            <a:pPr lvl="1"/>
            <a:r>
              <a:rPr lang="fr-FR" i="1" dirty="0" err="1" smtClean="0"/>
              <a:t>u</a:t>
            </a:r>
            <a:r>
              <a:rPr lang="fr-FR" i="1" baseline="-25000" dirty="0" err="1" smtClean="0"/>
              <a:t>SW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 smtClean="0"/>
          </a:p>
          <a:p>
            <a:r>
              <a:rPr lang="en-US" dirty="0" smtClean="0"/>
              <a:t>The latitude is equal </a:t>
            </a:r>
            <a:r>
              <a:rPr lang="en-US" dirty="0"/>
              <a:t>to the one of the </a:t>
            </a:r>
            <a:r>
              <a:rPr lang="en-US" dirty="0" smtClean="0"/>
              <a:t>spacecraft </a:t>
            </a:r>
            <a:r>
              <a:rPr lang="en-US" dirty="0"/>
              <a:t>as a Parker </a:t>
            </a:r>
            <a:r>
              <a:rPr lang="en-US" dirty="0" smtClean="0"/>
              <a:t>field </a:t>
            </a:r>
            <a:r>
              <a:rPr lang="en-US" dirty="0"/>
              <a:t>line is inscribed on a cone of constant </a:t>
            </a:r>
            <a:r>
              <a:rPr lang="en-US" dirty="0" smtClean="0"/>
              <a:t>latitude</a:t>
            </a:r>
            <a:endParaRPr lang="fr-FR" baseline="-25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79" y="3272235"/>
            <a:ext cx="5474463" cy="8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Parker </a:t>
            </a:r>
            <a:r>
              <a:rPr lang="fr-FR" dirty="0" err="1"/>
              <a:t>alignments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spacecraft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Use AMDA data mining to </a:t>
            </a:r>
            <a:r>
              <a:rPr lang="fr-FR" dirty="0" err="1" smtClean="0"/>
              <a:t>determine</a:t>
            </a:r>
            <a:r>
              <a:rPr lang="fr-FR" dirty="0" smtClean="0"/>
              <a:t> time </a:t>
            </a:r>
            <a:r>
              <a:rPr lang="fr-FR" dirty="0" err="1" smtClean="0"/>
              <a:t>intervals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Solar Orbiter and </a:t>
            </a:r>
            <a:r>
              <a:rPr lang="fr-FR" dirty="0" err="1" smtClean="0"/>
              <a:t>BepiColombo</a:t>
            </a:r>
            <a:r>
              <a:rPr lang="fr-FR" dirty="0" smtClean="0"/>
              <a:t> have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footprints</a:t>
            </a:r>
            <a:r>
              <a:rPr lang="fr-FR" dirty="0" smtClean="0"/>
              <a:t> « close </a:t>
            </a:r>
            <a:r>
              <a:rPr lang="fr-FR" dirty="0" err="1" smtClean="0"/>
              <a:t>enough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For instance </a:t>
            </a:r>
            <a:r>
              <a:rPr lang="fr-FR" dirty="0"/>
              <a:t>|</a:t>
            </a:r>
            <a:r>
              <a:rPr lang="el-GR" i="1" dirty="0"/>
              <a:t>Φ</a:t>
            </a:r>
            <a:r>
              <a:rPr lang="fr-FR" i="1" baseline="-25000" dirty="0" err="1"/>
              <a:t>s_SO</a:t>
            </a:r>
            <a:r>
              <a:rPr lang="fr-FR" i="1" baseline="-25000" dirty="0"/>
              <a:t> </a:t>
            </a:r>
            <a:r>
              <a:rPr lang="fr-FR" i="1" dirty="0"/>
              <a:t>–</a:t>
            </a:r>
            <a:r>
              <a:rPr lang="el-GR" i="1" dirty="0"/>
              <a:t>Φ</a:t>
            </a:r>
            <a:r>
              <a:rPr lang="fr-FR" i="1" baseline="-25000" dirty="0" err="1" smtClean="0"/>
              <a:t>s_Bepi</a:t>
            </a:r>
            <a:r>
              <a:rPr lang="fr-FR" dirty="0" smtClean="0"/>
              <a:t>|&lt;3°</a:t>
            </a:r>
          </a:p>
          <a:p>
            <a:r>
              <a:rPr lang="en-US" dirty="0" smtClean="0"/>
              <a:t>Time interval: Feb</a:t>
            </a:r>
            <a:r>
              <a:rPr lang="en-US" dirty="0"/>
              <a:t>. 2020 - Dec. </a:t>
            </a:r>
            <a:r>
              <a:rPr lang="en-US" dirty="0" smtClean="0"/>
              <a:t>2025</a:t>
            </a:r>
          </a:p>
          <a:p>
            <a:r>
              <a:rPr lang="en-US" dirty="0" smtClean="0"/>
              <a:t>The solar wind velocity is an unknown</a:t>
            </a:r>
          </a:p>
          <a:p>
            <a:pPr lvl="1"/>
            <a:r>
              <a:rPr lang="en-US" dirty="0" smtClean="0"/>
              <a:t>Start with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SW</a:t>
            </a:r>
            <a:r>
              <a:rPr lang="en-US" dirty="0" smtClean="0"/>
              <a:t>=450 km/s</a:t>
            </a:r>
          </a:p>
          <a:p>
            <a:pPr lvl="1"/>
            <a:r>
              <a:rPr lang="en-US" dirty="0" smtClean="0"/>
              <a:t>See how time intervals are modified for different velocities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3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601</Words>
  <Application>Microsoft Office PowerPoint</Application>
  <PresentationFormat>Grand écran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Objectives </vt:lpstr>
      <vt:lpstr>Setting the scene</vt:lpstr>
      <vt:lpstr>Add more information</vt:lpstr>
      <vt:lpstr>And again more information</vt:lpstr>
      <vt:lpstr>Finaly, instrument FOV</vt:lpstr>
      <vt:lpstr>AMDA use case #3</vt:lpstr>
      <vt:lpstr>Magnetic footprints</vt:lpstr>
      <vt:lpstr>Parker alignments between spacecraft</vt:lpstr>
      <vt:lpstr>Data mining / conditional search</vt:lpstr>
      <vt:lpstr>Présentation PowerPoint</vt:lpstr>
      <vt:lpstr>Solar Orbiter / PSP « Parker » conjunction (uSW=450 km/s)</vt:lpstr>
    </vt:vector>
  </TitlesOfParts>
  <Company>IRAP/CNRS/UPS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Génot</dc:creator>
  <cp:lastModifiedBy>Vincent Génot</cp:lastModifiedBy>
  <cp:revision>12</cp:revision>
  <dcterms:created xsi:type="dcterms:W3CDTF">2021-04-08T12:35:44Z</dcterms:created>
  <dcterms:modified xsi:type="dcterms:W3CDTF">2021-04-09T08:22:55Z</dcterms:modified>
</cp:coreProperties>
</file>